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9144000" cy="6858000" type="screen4x3"/>
  <p:notesSz cx="6735763" cy="9866313"/>
  <p:embeddedFontLst>
    <p:embeddedFont>
      <p:font typeface="Century Gothic" panose="020B0502020202020204" pitchFamily="34" charset="0"/>
      <p:regular r:id="rId10"/>
      <p:bold r:id="rId11"/>
      <p:italic r:id="rId12"/>
      <p:boldItalic r:id="rId13"/>
    </p:embeddedFont>
    <p:embeddedFont>
      <p:font typeface="Montserrat" panose="00000500000000000000" pitchFamily="2"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04/10/2024</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04/10/2024</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233;curit&#233;-routi&#232;re.gouv.fr/"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a:t>
            </a:r>
            <a:r>
              <a:rPr kumimoji="0" lang="fr-FR" altLang="fr-FR" sz="9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et qu’un examen </a:t>
            </a:r>
            <a:endPar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420866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2554545"/>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a:t>
            </a:r>
            <a:br>
              <a:rPr lang="fr-FR" altLang="fr-FR" sz="1000" dirty="0">
                <a:solidFill>
                  <a:prstClr val="black"/>
                </a:solidFill>
                <a:latin typeface="Century Gothic" panose="020B0502020202020204" pitchFamily="34" charset="0"/>
              </a:rPr>
            </a:b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457714" y="2501986"/>
            <a:ext cx="3470943" cy="3785652"/>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p>
          <a:p>
            <a:pPr lvl="0">
              <a:defRPr/>
            </a:pPr>
            <a:r>
              <a:rPr lang="fr-FR" altLang="fr-FR" sz="1000" dirty="0">
                <a:solidFill>
                  <a:prstClr val="white"/>
                </a:solidFill>
                <a:latin typeface="Century Gothic" panose="020B0502020202020204" pitchFamily="34" charset="0"/>
              </a:rPr>
              <a:t>Le jour de l’examen une pièce d’identité en cours de validité ainsi que votre convocation seront demandées,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143257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BE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444976" y="645699"/>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804562" y="2286028"/>
            <a:ext cx="3953543" cy="3936476"/>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804561" y="2698462"/>
            <a:ext cx="3953543" cy="3524042"/>
          </a:xfrm>
          <a:prstGeom prst="rect">
            <a:avLst/>
          </a:prstGeom>
          <a:noFill/>
        </p:spPr>
        <p:txBody>
          <a:bodyPr wrap="square" numCol="1" rtlCol="0">
            <a:spAutoFit/>
          </a:bodyPr>
          <a:lstStyle/>
          <a:p>
            <a:r>
              <a:rPr lang="fr-FR" altLang="fr-FR" sz="1100" b="1" dirty="0"/>
              <a:t>Épreuve hors circulation</a:t>
            </a:r>
          </a:p>
          <a:p>
            <a:r>
              <a:rPr lang="fr-FR" altLang="fr-FR" sz="1000" dirty="0"/>
              <a:t>Elle est composée de plusieurs exercices :</a:t>
            </a:r>
          </a:p>
          <a:p>
            <a:pPr marL="171450" indent="-171450">
              <a:buFont typeface="Arial" panose="020B0604020202020204" pitchFamily="34" charset="0"/>
              <a:buChar char="•"/>
            </a:pPr>
            <a:r>
              <a:rPr lang="fr-FR" altLang="fr-FR" sz="1000" dirty="0"/>
              <a:t>un test sur les vérifications courantes de sécurité,</a:t>
            </a:r>
          </a:p>
          <a:p>
            <a:pPr marL="171450" indent="-171450">
              <a:buFont typeface="Arial" panose="020B0604020202020204" pitchFamily="34" charset="0"/>
              <a:buChar char="•"/>
            </a:pPr>
            <a:r>
              <a:rPr lang="fr-FR" altLang="fr-FR" sz="1000" dirty="0"/>
              <a:t>l'attelage et le dételage d'un ensemble,</a:t>
            </a:r>
          </a:p>
          <a:p>
            <a:pPr marL="171450" indent="-171450">
              <a:buFont typeface="Arial" panose="020B0604020202020204" pitchFamily="34" charset="0"/>
              <a:buChar char="•"/>
            </a:pPr>
            <a:r>
              <a:rPr lang="fr-FR" altLang="fr-FR" sz="1000" dirty="0"/>
              <a:t>une interrogation orale pour vérifier vos connaissances des règles de sécurité,</a:t>
            </a:r>
          </a:p>
          <a:p>
            <a:pPr marL="171450" indent="-171450">
              <a:buFont typeface="Arial" panose="020B0604020202020204" pitchFamily="34" charset="0"/>
              <a:buChar char="•"/>
            </a:pPr>
            <a:r>
              <a:rPr lang="fr-FR" altLang="fr-FR" sz="1000" dirty="0"/>
              <a:t>un exercice de maniabilité pour s'assurer de votre aptitude à réaliser une manœuvre en marche arrière en décrivant une courbe.</a:t>
            </a:r>
          </a:p>
          <a:p>
            <a:pPr marL="171450" indent="-171450">
              <a:buFont typeface="Arial" panose="020B0604020202020204" pitchFamily="34" charset="0"/>
              <a:buChar char="•"/>
            </a:pPr>
            <a:endParaRPr lang="fr-FR" altLang="fr-FR" sz="1100" dirty="0"/>
          </a:p>
          <a:p>
            <a:r>
              <a:rPr lang="fr-FR" altLang="fr-FR" sz="1100" b="1" dirty="0"/>
              <a:t>Épreuve en circulation</a:t>
            </a:r>
          </a:p>
          <a:p>
            <a:r>
              <a:rPr lang="fr-FR" altLang="fr-FR" sz="1000" dirty="0"/>
              <a:t>L'épreuve se déroule sur des itinéraires variés.</a:t>
            </a:r>
          </a:p>
          <a:p>
            <a:r>
              <a:rPr lang="fr-FR" altLang="fr-FR" sz="1000" dirty="0"/>
              <a:t>Elle permet de vérifier que le candidat :</a:t>
            </a:r>
          </a:p>
          <a:p>
            <a:pPr marL="171450" indent="-171450">
              <a:buFont typeface="Arial" panose="020B0604020202020204" pitchFamily="34" charset="0"/>
              <a:buChar char="•"/>
            </a:pPr>
            <a:r>
              <a:rPr lang="fr-FR" altLang="fr-FR" sz="1000" dirty="0"/>
              <a:t>respecte le code de la route,</a:t>
            </a:r>
          </a:p>
          <a:p>
            <a:pPr marL="171450" indent="-171450">
              <a:buFont typeface="Arial" panose="020B0604020202020204" pitchFamily="34" charset="0"/>
              <a:buChar char="•"/>
            </a:pPr>
            <a:r>
              <a:rPr lang="fr-FR" altLang="fr-FR" sz="1000" dirty="0"/>
              <a:t>peut circuler en sécurité pour lui et les autres usagers de la route,</a:t>
            </a:r>
          </a:p>
          <a:p>
            <a:pPr marL="171450" indent="-171450">
              <a:buFont typeface="Arial" panose="020B0604020202020204" pitchFamily="34" charset="0"/>
              <a:buChar char="•"/>
            </a:pPr>
            <a:r>
              <a:rPr lang="fr-FR" altLang="fr-FR" sz="1000" dirty="0"/>
              <a:t>prend en compte les spécificités de la conduite d'un ensemble de véhicules,</a:t>
            </a:r>
          </a:p>
          <a:p>
            <a:pPr marL="171450" indent="-171450">
              <a:buFont typeface="Arial" panose="020B0604020202020204" pitchFamily="34" charset="0"/>
              <a:buChar char="•"/>
            </a:pPr>
            <a:r>
              <a:rPr lang="fr-FR" altLang="fr-FR" sz="1000" dirty="0"/>
              <a:t>maîtrise les commandes et la manipulation de son véhicule,</a:t>
            </a:r>
          </a:p>
          <a:p>
            <a:pPr marL="171450" indent="-171450">
              <a:buFont typeface="Arial" panose="020B0604020202020204" pitchFamily="34" charset="0"/>
              <a:buChar char="•"/>
            </a:pPr>
            <a:r>
              <a:rPr lang="fr-FR" altLang="fr-FR" sz="1000" dirty="0"/>
              <a:t>est suffisamment autonome dans la réalisation de son trajet.</a:t>
            </a:r>
          </a:p>
        </p:txBody>
      </p:sp>
      <p:sp>
        <p:nvSpPr>
          <p:cNvPr id="16" name="Rectangle 15">
            <a:extLst>
              <a:ext uri="{FF2B5EF4-FFF2-40B4-BE49-F238E27FC236}">
                <a16:creationId xmlns:a16="http://schemas.microsoft.com/office/drawing/2014/main" id="{93FCF262-7430-4764-A976-6E1525BA0EA7}"/>
              </a:ext>
            </a:extLst>
          </p:cNvPr>
          <p:cNvSpPr/>
          <p:nvPr/>
        </p:nvSpPr>
        <p:spPr>
          <a:xfrm>
            <a:off x="5897459" y="2286028"/>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985704"/>
            <a:ext cx="3953544" cy="3308598"/>
          </a:xfrm>
          <a:prstGeom prst="rect">
            <a:avLst/>
          </a:prstGeom>
          <a:noFill/>
        </p:spPr>
        <p:txBody>
          <a:bodyPr wrap="square" numCol="1" rtlCol="0">
            <a:spAutoFit/>
          </a:bodyPr>
          <a:lstStyle/>
          <a:p>
            <a:r>
              <a:rPr lang="fr-FR" altLang="fr-FR" sz="1100" dirty="0">
                <a:solidFill>
                  <a:schemeClr val="bg1"/>
                </a:solidFill>
              </a:rPr>
              <a:t>Pour la catégorie BE, l'examen doit permettre de contrôler l'acquisition des connaissances théoriques et pratiques nécessaires à la conduite d'un ensemble de véhicules de la catégorie BE en sécurité.</a:t>
            </a:r>
          </a:p>
          <a:p>
            <a:r>
              <a:rPr lang="fr-FR" altLang="fr-FR" sz="1100" dirty="0">
                <a:solidFill>
                  <a:schemeClr val="bg1"/>
                </a:solidFill>
              </a:rPr>
              <a:t>L'apprentissage des règles élémentaires de sécurité sera développé afin de traiter aussi bien la sécurité liée à l'ensemble en marche qu'à l'ensemble à l'arrêt (attelage, dételage, chargement, freinage, conditions de stabilité, déchargement...).</a:t>
            </a:r>
          </a:p>
          <a:p>
            <a:endParaRPr lang="fr-FR" altLang="fr-FR" sz="1100" dirty="0">
              <a:solidFill>
                <a:schemeClr val="bg1"/>
              </a:solidFill>
            </a:endParaRPr>
          </a:p>
          <a:p>
            <a:r>
              <a:rPr lang="fr-FR" altLang="fr-FR" sz="1100" dirty="0">
                <a:solidFill>
                  <a:schemeClr val="bg1"/>
                </a:solidFill>
              </a:rPr>
              <a:t>Après réussite au code, vous passez l'examen pratique comprend successivement:</a:t>
            </a:r>
          </a:p>
          <a:p>
            <a:pPr marL="171450" indent="-171450">
              <a:buFont typeface="Arial" panose="020B0604020202020204" pitchFamily="34" charset="0"/>
              <a:buChar char="•"/>
            </a:pPr>
            <a:r>
              <a:rPr lang="fr-FR" altLang="fr-FR" sz="1100" dirty="0">
                <a:solidFill>
                  <a:schemeClr val="bg1"/>
                </a:solidFill>
              </a:rPr>
              <a:t>une épreuve hors circulation (HC) d'admissibilité</a:t>
            </a:r>
          </a:p>
          <a:p>
            <a:pPr marL="171450" indent="-171450">
              <a:buFont typeface="Arial" panose="020B0604020202020204" pitchFamily="34" charset="0"/>
              <a:buChar char="•"/>
            </a:pPr>
            <a:r>
              <a:rPr lang="fr-FR" altLang="fr-FR" sz="1100" dirty="0">
                <a:solidFill>
                  <a:schemeClr val="bg1"/>
                </a:solidFill>
              </a:rPr>
              <a:t>et une épreuve en circulation (CIR).</a:t>
            </a:r>
          </a:p>
          <a:p>
            <a:pPr marL="171450" indent="-171450">
              <a:buFont typeface="Arial" panose="020B0604020202020204" pitchFamily="34" charset="0"/>
              <a:buChar char="•"/>
            </a:pPr>
            <a:r>
              <a:rPr lang="fr-FR" altLang="fr-FR" sz="1100" dirty="0">
                <a:solidFill>
                  <a:schemeClr val="bg1"/>
                </a:solidFill>
              </a:rPr>
              <a:t>La durée totale est de 60 minutes.</a:t>
            </a:r>
          </a:p>
          <a:p>
            <a:pPr marL="171450" indent="-171450">
              <a:buFont typeface="Arial" panose="020B0604020202020204" pitchFamily="34" charset="0"/>
              <a:buChar char="•"/>
            </a:pPr>
            <a:r>
              <a:rPr lang="fr-FR" altLang="fr-FR" sz="1100" dirty="0">
                <a:solidFill>
                  <a:schemeClr val="bg1"/>
                </a:solidFill>
              </a:rPr>
              <a:t>L'épreuve en circulation seule (en cas d'échec à l'épreuve CIR, le bénéfice de l'épreuve HC est conservé) est de 30 minutes.</a:t>
            </a:r>
          </a:p>
          <a:p>
            <a:endParaRPr lang="fr-FR" altLang="fr-FR" sz="1100" dirty="0">
              <a:solidFill>
                <a:schemeClr val="bg1"/>
              </a:solidFill>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4" name="Image 3">
            <a:extLst>
              <a:ext uri="{FF2B5EF4-FFF2-40B4-BE49-F238E27FC236}">
                <a16:creationId xmlns:a16="http://schemas.microsoft.com/office/drawing/2014/main" id="{D2AA38C0-CBC4-4577-989A-6792BC32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92" y="2241314"/>
            <a:ext cx="2295149" cy="676657"/>
          </a:xfrm>
          <a:prstGeom prst="rect">
            <a:avLst/>
          </a:prstGeom>
        </p:spPr>
      </p:pic>
    </p:spTree>
    <p:extLst>
      <p:ext uri="{BB962C8B-B14F-4D97-AF65-F5344CB8AC3E}">
        <p14:creationId xmlns:p14="http://schemas.microsoft.com/office/powerpoint/2010/main" val="181847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2467363" y="723445"/>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alt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altLang="fr-FR" sz="1200" u="sng" dirty="0">
                <a:latin typeface="Century Gothic" panose="020B0502020202020204" pitchFamily="34" charset="0"/>
              </a:rPr>
              <a:t>4</a:t>
            </a:r>
            <a:r>
              <a:rPr lang="fr-FR" altLang="fr-FR" sz="1200" dirty="0">
                <a:latin typeface="Century Gothic" panose="020B0502020202020204" pitchFamily="34" charset="0"/>
              </a:rPr>
              <a:t> mois, en attendant la délivrance du permis de conduire définitif.</a:t>
            </a:r>
          </a:p>
          <a:p>
            <a:pPr fontAlgn="base"/>
            <a:endParaRPr lang="fr-FR" altLang="fr-FR" sz="1200" dirty="0">
              <a:latin typeface="Century Gothic" panose="020B0502020202020204" pitchFamily="34" charset="0"/>
            </a:endParaRPr>
          </a:p>
          <a:p>
            <a:pPr fontAlgn="base"/>
            <a:r>
              <a:rPr lang="fr-FR" altLang="fr-FR" sz="1200" dirty="0">
                <a:latin typeface="Century Gothic" panose="020B0502020202020204" pitchFamily="34" charset="0"/>
              </a:rPr>
              <a:t>Il permet au conducteur de conduire seulement sur le territoire national.</a:t>
            </a: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100" dirty="0">
              <a:latin typeface="Century Gothic" panose="020B0502020202020204" pitchFamily="34" charset="0"/>
            </a:endParaRPr>
          </a:p>
          <a:p>
            <a:pPr fontAlgn="base"/>
            <a:r>
              <a:rPr lang="fr-FR" altLang="fr-FR" sz="1100" dirty="0">
                <a:latin typeface="Century Gothic" panose="020B0502020202020204" pitchFamily="34" charset="0"/>
              </a:rPr>
              <a:t>Source: </a:t>
            </a:r>
          </a:p>
          <a:p>
            <a:pPr fontAlgn="base"/>
            <a:r>
              <a:rPr lang="fr-FR" altLang="fr-FR" sz="1100" dirty="0">
                <a:latin typeface="Century Gothic" panose="020B0502020202020204" pitchFamily="34" charset="0"/>
                <a:hlinkClick r:id="rId3"/>
              </a:rPr>
              <a:t>www.sécurité-routière.gouv.fr</a:t>
            </a:r>
            <a:endParaRPr lang="fr-FR" alt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L'examen pratique comprend deux phases : </a:t>
            </a: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hors circulation de 18 minutes </a:t>
            </a:r>
            <a:r>
              <a:rPr lang="fr-FR" alt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et un test oral qui aborde trois thèmes : le motard et sa moto, le motard et les autres, le motard et sa formation ; ainsi qu'une interrogation sur la réglementation et sur la signalisation spécifique aux deux-roues motorisés.</a:t>
            </a: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en circulation de 35 minutes</a:t>
            </a:r>
            <a:r>
              <a:rPr lang="fr-FR" alt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
        <p:nvSpPr>
          <p:cNvPr id="10" name="object 15">
            <a:extLst>
              <a:ext uri="{FF2B5EF4-FFF2-40B4-BE49-F238E27FC236}">
                <a16:creationId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numCol="1" rtlCol="0"/>
          <a:lstStyle/>
          <a:p>
            <a:endParaRPr dirty="0"/>
          </a:p>
        </p:txBody>
      </p:sp>
      <p:sp>
        <p:nvSpPr>
          <p:cNvPr id="13" name="object 15">
            <a:extLst>
              <a:ext uri="{FF2B5EF4-FFF2-40B4-BE49-F238E27FC236}">
                <a16:creationId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108776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360139"/>
            <a:chOff x="410479" y="2505124"/>
            <a:chExt cx="10977233" cy="3146851"/>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3146851"/>
              <a:chOff x="339720" y="2620540"/>
              <a:chExt cx="10977233" cy="3146851"/>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3146851"/>
                <a:chOff x="343803" y="2215099"/>
                <a:chExt cx="10977233" cy="3146851"/>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627656" y="3604540"/>
                  <a:ext cx="1192242" cy="266740"/>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74406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a:t>
                  </a:r>
                </a:p>
                <a:p>
                  <a:pPr marL="214313" marR="0" lvl="0" indent="-214313" algn="l" defTabSz="457200" rtl="0" eaLnBrk="1" latinLnBrk="0" hangingPunct="1">
                    <a:lnSpc>
                      <a:spcPct val="100000"/>
                    </a:lnSpc>
                    <a:spcBef>
                      <a:spcPts val="0"/>
                    </a:spcBef>
                    <a:spcAft>
                      <a:spcPts val="0"/>
                    </a:spcAft>
                    <a:buClrTx/>
                    <a:buSzTx/>
                    <a:buFontTx/>
                    <a:buChar char="-"/>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code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214313" marR="0" lvl="0" indent="-214313" algn="l" defTabSz="457200" rtl="0" eaLnBrk="1" latinLnBrk="0" hangingPunct="1">
                    <a:lnSpc>
                      <a:spcPct val="100000"/>
                    </a:lnSpc>
                    <a:spcBef>
                      <a:spcPts val="0"/>
                    </a:spcBef>
                    <a:spcAft>
                      <a:spcPts val="0"/>
                    </a:spcAft>
                    <a:buClrTx/>
                    <a:buSzTx/>
                    <a:buFontTx/>
                    <a:buChar char="-"/>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Tests</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1297790"/>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Heures min. à effectuer :  ………………..</a:t>
                  </a:r>
                </a:p>
                <a:p>
                  <a:pPr>
                    <a:defRPr/>
                  </a:pPr>
                  <a:r>
                    <a:rPr lang="fr-FR" altLang="fr-FR" sz="700" dirty="0">
                      <a:solidFill>
                        <a:prstClr val="black"/>
                      </a:solidFill>
                      <a:latin typeface="Century Gothic" panose="020B0502020202020204" pitchFamily="34" charset="0"/>
                    </a:rPr>
                    <a:t>Leçons sur simulateur:</a:t>
                  </a:r>
                </a:p>
                <a:p>
                  <a:pPr>
                    <a:defRPr/>
                  </a:pPr>
                  <a:r>
                    <a:rPr lang="fr-FR" altLang="fr-FR" sz="700" dirty="0">
                      <a:solidFill>
                        <a:prstClr val="black"/>
                      </a:solidFill>
                      <a:latin typeface="Century Gothic" panose="020B0502020202020204" pitchFamily="34" charset="0"/>
                    </a:rPr>
                    <a:t>………………..</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7223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OBLIGATOIRES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a:latin typeface="Century Gothic" panose="020B0502020202020204" pitchFamily="34" charset="0"/>
              </a:rPr>
              <a:t>CRITÈRE DU </a:t>
            </a:r>
            <a:r>
              <a:rPr lang="fr-FR" altLang="fr-FR" sz="900" dirty="0">
                <a:latin typeface="Century Gothic" panose="020B0502020202020204" pitchFamily="34" charset="0"/>
              </a:rPr>
              <a:t>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lang="fr-FR" altLang="fr-FR" sz="1000" b="1" dirty="0">
                <a:solidFill>
                  <a:prstClr val="black"/>
                </a:solidFill>
                <a:latin typeface="Century Gothic" panose="020B0502020202020204" pitchFamily="34" charset="0"/>
              </a:rPr>
              <a:t>une</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manœuvre.</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246546"/>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674198" y="2087511"/>
            <a:ext cx="3953544" cy="4339650"/>
          </a:xfrm>
          <a:prstGeom prst="rect">
            <a:avLst/>
          </a:prstGeom>
          <a:noFill/>
        </p:spPr>
        <p:txBody>
          <a:bodyPr wrap="square" numCol="1" rtlCol="0">
            <a:spAutoFit/>
          </a:bodyPr>
          <a:lstStyle/>
          <a:p>
            <a:pPr marL="0" marR="0" lvl="0" indent="0"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p>
          <a:p>
            <a:pPr marL="0" marR="0" lvl="0" indent="0"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 </a:t>
            </a:r>
          </a:p>
          <a:p>
            <a:pPr marL="0" marR="0" lvl="0" indent="0" defTabSz="457200" rtl="0" eaLnBrk="1" latinLnBrk="0" hangingPunct="1">
              <a:lnSpc>
                <a:spcPct val="100000"/>
              </a:lnSpc>
              <a:spcBef>
                <a:spcPts val="0"/>
              </a:spcBef>
              <a:spcAft>
                <a:spcPts val="0"/>
              </a:spcAft>
              <a:buClrTx/>
              <a:buSzTx/>
              <a:buFontTx/>
              <a:buNone/>
              <a:tabLst/>
              <a:defRPr/>
            </a:pP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50" normalizeH="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50" normalizeH="0" noProof="0" dirty="0">
                <a:ln>
                  <a:noFill/>
                </a:ln>
                <a:solidFill>
                  <a:prstClr val="white"/>
                </a:solidFill>
                <a:effectLst/>
                <a:uLnTx/>
                <a:uFillTx/>
                <a:latin typeface="Century Gothic" panose="020B0502020202020204" pitchFamily="34" charset="0"/>
                <a:ea typeface="+mn-ea"/>
                <a:cs typeface="+mn-cs"/>
              </a:rPr>
              <a:t>grille d’évaluation</a:t>
            </a:r>
            <a:r>
              <a:rPr kumimoji="0" lang="fr-FR" altLang="fr-FR" sz="1000" b="0" i="0" u="none" strike="noStrike" kern="1200" cap="none" spc="-50" normalizeH="0" noProof="0" dirty="0">
                <a:ln>
                  <a:noFill/>
                </a:ln>
                <a:solidFill>
                  <a:prstClr val="white"/>
                </a:solidFill>
                <a:effectLst/>
                <a:uLnTx/>
                <a:uFillTx/>
                <a:latin typeface="Century Gothic" panose="020B0502020202020204" pitchFamily="34" charset="0"/>
                <a:ea typeface="+mn-ea"/>
                <a:cs typeface="+mn-cs"/>
              </a:rPr>
              <a:t>.</a:t>
            </a:r>
          </a:p>
          <a:p>
            <a:pPr marL="0" marR="0" lvl="0" indent="0" algn="just"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50" normalizeH="0" noProof="0" dirty="0">
              <a:ln>
                <a:noFill/>
              </a:ln>
              <a:solidFill>
                <a:prstClr val="white"/>
              </a:solidFill>
              <a:effectLst/>
              <a:uLnTx/>
              <a:uFillTx/>
              <a:latin typeface="Century Gothic" panose="020B0502020202020204" pitchFamily="34" charset="0"/>
              <a:ea typeface="+mn-ea"/>
              <a:cs typeface="+mn-cs"/>
            </a:endParaRPr>
          </a:p>
          <a:p>
            <a:pPr marL="0" marR="0" lvl="0" indent="0" algn="just" defTabSz="457200" rtl="0" eaLnBrk="1" latinLnBrk="0" hangingPunct="1">
              <a:lnSpc>
                <a:spcPct val="100000"/>
              </a:lnSpc>
              <a:spcBef>
                <a:spcPts val="0"/>
              </a:spcBef>
              <a:spcAft>
                <a:spcPts val="0"/>
              </a:spcAft>
              <a:buClrTx/>
              <a:buSzTx/>
              <a:buFontTx/>
              <a:buNone/>
              <a:tabLst/>
              <a:defRPr/>
            </a:pPr>
            <a:r>
              <a:rPr lang="fr-FR" altLang="fr-FR" sz="1000" spc="-50" dirty="0">
                <a:solidFill>
                  <a:prstClr val="white"/>
                </a:solidFill>
                <a:latin typeface="Century Gothic" panose="020B0502020202020204" pitchFamily="34" charset="0"/>
              </a:rPr>
              <a:t> A l’examen, vous </a:t>
            </a:r>
            <a:r>
              <a:rPr lang="fr-FR" altLang="fr-FR" sz="1000" spc="-50">
                <a:solidFill>
                  <a:prstClr val="white"/>
                </a:solidFill>
                <a:latin typeface="Century Gothic" panose="020B0502020202020204" pitchFamily="34" charset="0"/>
              </a:rPr>
              <a:t>devez présenter </a:t>
            </a:r>
            <a:r>
              <a:rPr lang="fr-FR" altLang="fr-FR" sz="1000" spc="-50" dirty="0">
                <a:solidFill>
                  <a:prstClr val="white"/>
                </a:solidFill>
                <a:latin typeface="Century Gothic" panose="020B0502020202020204" pitchFamily="34" charset="0"/>
              </a:rPr>
              <a:t>votre pièce d’identité et un enseignant titulaire du BEPECASER ou du titre professionnel d’enseignant de la conduite automobile et de la sécurité routière vous accompagne; l’enseignant de la conduite est présent à l’arrière du véhicule.</a:t>
            </a:r>
          </a:p>
          <a:p>
            <a:pPr marL="0" marR="0" lvl="0" indent="0" algn="just"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1679</Words>
  <Application>Microsoft Office PowerPoint</Application>
  <PresentationFormat>Affichage à l'écran (4:3)</PresentationFormat>
  <Paragraphs>163</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Calibri</vt:lpstr>
      <vt:lpstr>Wingdings</vt:lpstr>
      <vt:lpstr>Century Gothic</vt:lpstr>
      <vt:lpstr>Montserrat</vt:lpstr>
      <vt:lpstr>Conception personnalisée</vt:lpstr>
      <vt:lpstr>Présentation PowerPoint</vt:lpstr>
      <vt:lpstr>Présentation PowerPoint</vt:lpstr>
      <vt:lpstr>Présentation PowerPoint</vt:lpstr>
      <vt:lpstr>Présentation PowerPoint</vt:lpstr>
      <vt:lpstr>Parcours de formation PERSONNALISE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cer</cp:lastModifiedBy>
  <cp:revision>170</cp:revision>
  <cp:lastPrinted>2018-06-11T14:13:36Z</cp:lastPrinted>
  <dcterms:created xsi:type="dcterms:W3CDTF">2016-11-16T10:38:42Z</dcterms:created>
  <dcterms:modified xsi:type="dcterms:W3CDTF">2024-10-04T14:22:26Z</dcterms:modified>
</cp:coreProperties>
</file>